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7" r:id="rId10"/>
    <p:sldId id="290" r:id="rId11"/>
    <p:sldId id="271" r:id="rId12"/>
    <p:sldId id="263" r:id="rId13"/>
    <p:sldId id="274" r:id="rId14"/>
    <p:sldId id="289" r:id="rId15"/>
    <p:sldId id="266" r:id="rId16"/>
    <p:sldId id="267" r:id="rId17"/>
    <p:sldId id="269" r:id="rId18"/>
    <p:sldId id="280" r:id="rId19"/>
    <p:sldId id="270" r:id="rId20"/>
    <p:sldId id="279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90845" autoAdjust="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8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A4657-1F3B-45D7-A0F4-DAA6C6F93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1299-4F29-439C-91F3-D572431C2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6D41-9230-49E9-B115-D392F952D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8C194-E780-485D-9504-5714AEED3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FF272-142C-4FEF-8CD1-43E84FC45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704EB-FF94-48A2-9E8D-8DA2DF2CD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07574-5950-41E1-A673-4B9486831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6A9A4-97A8-48CA-8359-011DB00B2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D8A1-F56E-4B1C-9BA7-8B8C2891A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4A38-7DAA-4CC8-9BA6-CDC107D5D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BC68B-27AD-4F3B-913D-CE9D1740FA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84D90C-BE50-418A-9844-FF2EF4C254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6akNYlkeh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VPLNu_S-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aSpRpf1Ny9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The Human Immune System</a:t>
            </a:r>
          </a:p>
        </p:txBody>
      </p:sp>
      <p:pic>
        <p:nvPicPr>
          <p:cNvPr id="2052" name="Picture 4" descr="F:\College Stuff\Student Teaching - De Soto\8th Grade\Immune System\35A5C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2055813"/>
            <a:ext cx="5083175" cy="350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114800" y="5943600"/>
            <a:ext cx="106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3"/>
              </a:rPr>
              <a:t>Video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The Third Line of Defense</a:t>
            </a:r>
            <a:br>
              <a:rPr lang="en-US" dirty="0" smtClean="0"/>
            </a:br>
            <a:r>
              <a:rPr lang="en-US" sz="2400" dirty="0" smtClean="0"/>
              <a:t>~The Immune Response~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The cells of the immune system can distinguish between different kinds of pathogens.  The cells react to each kind of pathogen with a defense targeted specifically at that pathogen.</a:t>
            </a:r>
          </a:p>
          <a:p>
            <a:pPr lvl="1"/>
            <a:r>
              <a:rPr lang="en-US" dirty="0" smtClean="0"/>
              <a:t>A pathogen is an organism that causes a disease.</a:t>
            </a:r>
          </a:p>
          <a:p>
            <a:r>
              <a:rPr lang="en-US" dirty="0" smtClean="0"/>
              <a:t>White blood cells that can distinguish between different pathogens are called lymphocytes.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181600" cy="4114800"/>
          </a:xfrm>
        </p:spPr>
        <p:txBody>
          <a:bodyPr/>
          <a:lstStyle/>
          <a:p>
            <a:r>
              <a:rPr lang="en-US"/>
              <a:t>These white blood cells are responsible for eating foreign particles by engulfing them</a:t>
            </a:r>
          </a:p>
          <a:p>
            <a:r>
              <a:rPr lang="en-US"/>
              <a:t>Once engulfed, the phagocyte breaks the foreign particles apart in organelles called ________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White Blood Cells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~Phagocytes~</a:t>
            </a:r>
            <a:br>
              <a:rPr lang="en-US" sz="4400">
                <a:solidFill>
                  <a:schemeClr val="bg1"/>
                </a:solidFill>
              </a:rPr>
            </a:b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7413" name="Picture 5" descr="F:\College Stuff\Student Teaching - De Soto\8th Grade\Immune System\phagocyte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4953000" y="2590800"/>
            <a:ext cx="3962400" cy="2971800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29000" y="55626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Lysosomes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257800" y="57912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</a:rPr>
              <a:t>Where could invaders hide from phagocytes?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2800" dirty="0" smtClean="0"/>
              <a:t>~</a:t>
            </a:r>
            <a:r>
              <a:rPr lang="en-US" sz="2800" dirty="0"/>
              <a:t>White Blood Cells~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052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If invaders actually get </a:t>
            </a:r>
            <a:r>
              <a:rPr lang="en-US" sz="2800" b="1"/>
              <a:t>within</a:t>
            </a:r>
            <a:r>
              <a:rPr lang="en-US" sz="2800"/>
              <a:t> the body, then your white blood cells (WBCs) begin their attack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WBCs normally circulate throughout the blood, but will enter the body’s tissues if invaders are detected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2800"/>
          </a:p>
        </p:txBody>
      </p:sp>
      <p:pic>
        <p:nvPicPr>
          <p:cNvPr id="9220" name="Picture 4" descr="F:\College Stuff\Student Teaching - De Soto\8th Grade\Immune System\macroph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478213" cy="355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248400" y="6096000"/>
            <a:ext cx="106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3"/>
              </a:rPr>
              <a:t>Video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White Blood Cells</a:t>
            </a:r>
            <a:br>
              <a:rPr lang="en-US" dirty="0"/>
            </a:br>
            <a:r>
              <a:rPr lang="en-US" dirty="0"/>
              <a:t>~T-Cells~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800600" cy="5410200"/>
          </a:xfrm>
        </p:spPr>
        <p:txBody>
          <a:bodyPr/>
          <a:lstStyle/>
          <a:p>
            <a:r>
              <a:rPr lang="en-US" sz="2600" dirty="0"/>
              <a:t>T-Cells, </a:t>
            </a:r>
            <a:r>
              <a:rPr lang="en-US" sz="2600" dirty="0" smtClean="0"/>
              <a:t>a type of lymphocyte, can identify pathogens and distinguish one kind from another.</a:t>
            </a:r>
            <a:endParaRPr lang="en-US" sz="2600" dirty="0"/>
          </a:p>
          <a:p>
            <a:r>
              <a:rPr lang="en-US" sz="2600" dirty="0"/>
              <a:t>T-cells will attack these infected cells, quickly kill them, and then continue to search for more cells to </a:t>
            </a:r>
            <a:r>
              <a:rPr lang="en-US" sz="2600" dirty="0" smtClean="0"/>
              <a:t>kill</a:t>
            </a:r>
          </a:p>
          <a:p>
            <a:r>
              <a:rPr lang="en-US" sz="2600" dirty="0" smtClean="0"/>
              <a:t>T-cells look for antigens, which are markers on the cells so that the T cell can recognize that cell as being a pathogen or part of your body </a:t>
            </a:r>
            <a:endParaRPr lang="en-US" sz="2600" dirty="0"/>
          </a:p>
        </p:txBody>
      </p:sp>
      <p:pic>
        <p:nvPicPr>
          <p:cNvPr id="20484" name="Picture 4" descr="F:\College Stuff\Student Teaching - De Soto\8th Grade\Immune System\tcell_att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3810000" cy="2921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lymphocy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762000"/>
            <a:ext cx="7467600" cy="512351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054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Lymphocytes called B cells produce proteins that help destroy pathogens.  These proteins are called </a:t>
            </a:r>
            <a:r>
              <a:rPr lang="en-US" sz="2800" b="1" dirty="0" smtClean="0"/>
              <a:t>antibodies.</a:t>
            </a:r>
            <a:endParaRPr lang="en-US" sz="2800" b="1" dirty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2000" dirty="0"/>
              <a:t>Proteins that latch onto, damage, clump, and slow foreign particles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2000" dirty="0"/>
              <a:t>Each antibody binds only to one specific binding site, known as an </a:t>
            </a:r>
            <a:r>
              <a:rPr lang="en-US" sz="2000" b="1" dirty="0" smtClean="0"/>
              <a:t>antigen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2000" dirty="0" smtClean="0"/>
              <a:t>When antibodies bind to the antigen of a pathogen, they mark that pathogen for destruction.</a:t>
            </a:r>
            <a:endParaRPr lang="en-US" sz="2000" dirty="0"/>
          </a:p>
          <a:p>
            <a:pPr lvl="2">
              <a:lnSpc>
                <a:spcPct val="90000"/>
              </a:lnSpc>
              <a:buFontTx/>
              <a:buChar char="-"/>
            </a:pPr>
            <a:endParaRPr lang="en-US" sz="20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~</a:t>
            </a:r>
            <a:r>
              <a:rPr lang="en-US" dirty="0"/>
              <a:t>Antibodies~</a:t>
            </a:r>
          </a:p>
        </p:txBody>
      </p:sp>
      <p:pic>
        <p:nvPicPr>
          <p:cNvPr id="12293" name="Picture 5" descr="F:\College Stuff\Student Teaching - De Soto\8th Grade\Immune System\AntibodyMolecule.jpg"/>
          <p:cNvPicPr>
            <a:picLocks noChangeAspect="1" noChangeArrowheads="1"/>
          </p:cNvPicPr>
          <p:nvPr/>
        </p:nvPicPr>
        <p:blipFill>
          <a:blip r:embed="rId2" cstate="print"/>
          <a:srcRect t="11555" r="40385"/>
          <a:stretch>
            <a:fillRect/>
          </a:stretch>
        </p:blipFill>
        <p:spPr bwMode="auto">
          <a:xfrm>
            <a:off x="5791200" y="2286000"/>
            <a:ext cx="30035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Antibody Production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WBCs gobble up invading particles and break them up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They show the particle pieces to T-cells, who identify the pieces and find specific B-cells to help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B-cells produce antibodies that are equipped to find that specific piece on a new particle and attach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72200" y="5410200"/>
            <a:ext cx="1981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2"/>
              </a:rPr>
              <a:t>Video - 1:58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317" name="Picture 5" descr="F:\College Stuff\Student Teaching - De Soto\8th Grade\Immune System\cell7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429000" cy="2825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4958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/>
              <a:t>New particles take longer to identify, and a person remains ill until a new antibody can be crafted</a:t>
            </a:r>
          </a:p>
          <a:p>
            <a:pPr>
              <a:buFontTx/>
              <a:buChar char="-"/>
            </a:pPr>
            <a:r>
              <a:rPr lang="en-US" sz="2800"/>
              <a:t>Old particles are quickly recognized, and a person may never become ill from that invader again.  This person is now immune.</a:t>
            </a:r>
          </a:p>
        </p:txBody>
      </p:sp>
      <p:pic>
        <p:nvPicPr>
          <p:cNvPr id="15364" name="Picture 4" descr="F:\College Stuff\Student Teaching - De Soto\8th Grade\Immune System\cellsindefenses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2438400"/>
            <a:ext cx="4419600" cy="313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:\College Stuff\Student Teaching - De Soto\8th Grade\Immune System\antibody_concentr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751638" cy="581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immunity?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Resistance to a disease causing organism or harmful substance</a:t>
            </a:r>
          </a:p>
          <a:p>
            <a:pPr>
              <a:buFontTx/>
              <a:buChar char="-"/>
            </a:pPr>
            <a:r>
              <a:rPr lang="en-US"/>
              <a:t>Two types</a:t>
            </a:r>
          </a:p>
          <a:p>
            <a:pPr lvl="2">
              <a:buFontTx/>
              <a:buChar char="-"/>
            </a:pPr>
            <a:r>
              <a:rPr lang="en-US"/>
              <a:t>Active Immunity</a:t>
            </a:r>
          </a:p>
          <a:p>
            <a:pPr lvl="2">
              <a:buFontTx/>
              <a:buChar char="-"/>
            </a:pPr>
            <a:r>
              <a:rPr lang="en-US"/>
              <a:t>Passive Immunity</a:t>
            </a:r>
          </a:p>
        </p:txBody>
      </p:sp>
      <p:pic>
        <p:nvPicPr>
          <p:cNvPr id="16388" name="Picture 4" descr="F:\College Stuff\Student Teaching - De Soto\8th Grade\Immune System\antibod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643313" cy="229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immune system?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body’s defense against disease causing organisms, malfunctioning cells, and foreign particles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pic>
        <p:nvPicPr>
          <p:cNvPr id="3076" name="Picture 4" descr="F:\College Stuff\Student Teaching - De Soto\8th Grade\Immune System\allergy_385x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62400"/>
            <a:ext cx="3200400" cy="21701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7" name="Picture 5" descr="F:\College Stuff\Student Teaching - De Soto\8th Grade\Immune System\Dividing_Cancer_Cell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33800"/>
            <a:ext cx="1831975" cy="2447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8" name="Picture 6" descr="F:\College Stuff\Student Teaching - De Soto\8th Grade\Immune System\bacteria_94120838_st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2743200" cy="2162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Immunity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u="sng"/>
              <a:t>You</a:t>
            </a:r>
            <a:r>
              <a:rPr lang="en-US"/>
              <a:t> produce the antibodies</a:t>
            </a:r>
          </a:p>
          <a:p>
            <a:pPr lvl="1">
              <a:buFontTx/>
              <a:buChar char="-"/>
            </a:pPr>
            <a:r>
              <a:rPr lang="en-US"/>
              <a:t>Your body has been exposed to the antigen in the past either through:</a:t>
            </a:r>
          </a:p>
          <a:p>
            <a:pPr lvl="2">
              <a:buFontTx/>
              <a:buChar char="-"/>
            </a:pPr>
            <a:r>
              <a:rPr lang="en-US"/>
              <a:t>Exposure to the actual disease causing antigen – You fought it, you won, you remember it</a:t>
            </a:r>
          </a:p>
          <a:p>
            <a:pPr lvl="2">
              <a:buFontTx/>
              <a:buChar char="-"/>
            </a:pPr>
            <a:r>
              <a:rPr lang="en-US"/>
              <a:t>Planned exposure to a form of the antigen that has been killed or weakened – You detected it, eliminated it, and remember it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343400" y="57150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</a:rPr>
              <a:t>What is this second type of exposure called?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4" autoUpdateAnimBg="0"/>
      <p:bldP spid="266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How long does active immunity last?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464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It depends on the antigen</a:t>
            </a:r>
          </a:p>
          <a:p>
            <a:pPr>
              <a:lnSpc>
                <a:spcPct val="90000"/>
              </a:lnSpc>
            </a:pPr>
            <a:r>
              <a:rPr lang="en-US" sz="2800"/>
              <a:t>Some disease-causing bacteria multiply into new forms that our body doesn’t recognize, requiring annual vaccinations, like the flu shot</a:t>
            </a:r>
          </a:p>
          <a:p>
            <a:pPr>
              <a:lnSpc>
                <a:spcPct val="90000"/>
              </a:lnSpc>
            </a:pPr>
            <a:r>
              <a:rPr lang="en-US" sz="2800"/>
              <a:t>Booster shot - reminds the immune system of the antigen</a:t>
            </a:r>
          </a:p>
          <a:p>
            <a:pPr>
              <a:lnSpc>
                <a:spcPct val="90000"/>
              </a:lnSpc>
            </a:pPr>
            <a:r>
              <a:rPr lang="en-US" sz="2800"/>
              <a:t>Others last for a lifetime, such as chicken pox</a:t>
            </a:r>
          </a:p>
        </p:txBody>
      </p:sp>
      <p:pic>
        <p:nvPicPr>
          <p:cNvPr id="29700" name="Picture 4" descr="F:\College Stuff\Student Teaching - De Soto\8th Grade\Immune System\flu_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57400"/>
            <a:ext cx="2917825" cy="43608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4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 the flu is no big deal?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Think again…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In 1918, a particularly deadly strain of flu, called the Spanish Influenza, spread across the globe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It infected 20% of the human population and killed 5%, which came out to be about 100 million people</a:t>
            </a:r>
          </a:p>
        </p:txBody>
      </p:sp>
      <p:pic>
        <p:nvPicPr>
          <p:cNvPr id="30724" name="Picture 4" descr="F:\College Stuff\Student Teaching - De Soto\8th Grade\Immune System\cold_comfor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4094163" cy="27003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4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Passive Immunity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You </a:t>
            </a:r>
            <a:r>
              <a:rPr lang="en-US" sz="2800" b="1" u="sng"/>
              <a:t>don’t</a:t>
            </a:r>
            <a:r>
              <a:rPr lang="en-US" sz="2800"/>
              <a:t> produce the antibodies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mother will pass immunities on to her baby during pregnancy - through what organ?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These antibodies will protect the baby for a short period of time following birth while its immune system develops.  What endocrine gland is responsible for this?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Lasts until antibodies die</a:t>
            </a:r>
          </a:p>
        </p:txBody>
      </p:sp>
      <p:pic>
        <p:nvPicPr>
          <p:cNvPr id="31748" name="Picture 4" descr="F:\College Stuff\Student Teaching - De Soto\8th Grade\Immune System\mother_holding_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439988" cy="3657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029200" y="5410200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Why doesn’t the mother just pass on the WBCs that “remember” the antigens?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576513" y="3414713"/>
            <a:ext cx="2409825" cy="2724150"/>
            <a:chOff x="1623" y="2151"/>
            <a:chExt cx="1518" cy="1716"/>
          </a:xfrm>
        </p:grpSpPr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989" y="3636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Thymus</a:t>
              </a: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1623" y="2151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Placenta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4" autoUpdateAnimBg="0"/>
      <p:bldP spid="3174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Immune Disorders</a:t>
            </a:r>
            <a:br>
              <a:rPr lang="en-US"/>
            </a:br>
            <a:r>
              <a:rPr lang="en-US" sz="3600"/>
              <a:t>~Allergies~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981200"/>
            <a:ext cx="51816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/>
              <a:t>Immune system mistakenly recognizes harmless foreign particles as serious threats</a:t>
            </a:r>
          </a:p>
          <a:p>
            <a:pPr>
              <a:buFontTx/>
              <a:buChar char="-"/>
            </a:pPr>
            <a:r>
              <a:rPr lang="en-US" sz="2800"/>
              <a:t>Launches immune response, which causes sneezing, runny nose, and watery eyes</a:t>
            </a:r>
          </a:p>
          <a:p>
            <a:pPr>
              <a:buFontTx/>
              <a:buChar char="-"/>
            </a:pPr>
            <a:r>
              <a:rPr lang="en-US" sz="2800"/>
              <a:t>Anti-histamines block effect of histamines and bring relief to allergy sufferers </a:t>
            </a:r>
          </a:p>
        </p:txBody>
      </p:sp>
      <p:pic>
        <p:nvPicPr>
          <p:cNvPr id="32773" name="Picture 5" descr="F:\College Stuff\Student Teaching - De Soto\8th Grade\Immune System\Allergies_Nothing_To_SNEEZE_AT_!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2566988"/>
            <a:ext cx="3886200" cy="212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A</a:t>
            </a:r>
            <a:r>
              <a:rPr lang="en-US" sz="3600"/>
              <a:t>quired </a:t>
            </a:r>
            <a:r>
              <a:rPr lang="en-US" sz="3600" b="1"/>
              <a:t>I</a:t>
            </a:r>
            <a:r>
              <a:rPr lang="en-US" sz="3600"/>
              <a:t>mmune </a:t>
            </a:r>
            <a:r>
              <a:rPr lang="en-US" sz="3600" b="1"/>
              <a:t>D</a:t>
            </a:r>
            <a:r>
              <a:rPr lang="en-US" sz="3600"/>
              <a:t>eficiency </a:t>
            </a:r>
            <a:r>
              <a:rPr lang="en-US" sz="3600" b="1"/>
              <a:t>S</a:t>
            </a:r>
            <a:r>
              <a:rPr lang="en-US" sz="3600"/>
              <a:t>yndrome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876800" cy="4114800"/>
          </a:xfrm>
        </p:spPr>
        <p:txBody>
          <a:bodyPr/>
          <a:lstStyle/>
          <a:p>
            <a:r>
              <a:rPr lang="en-US" sz="2800"/>
              <a:t>Caused by the Human Immunodeficiency Virus</a:t>
            </a:r>
          </a:p>
          <a:p>
            <a:r>
              <a:rPr lang="en-US" sz="2800"/>
              <a:t>Discovered in 1983</a:t>
            </a:r>
          </a:p>
          <a:p>
            <a:r>
              <a:rPr lang="en-US" sz="2800"/>
              <a:t>Specifically targets and kills T-cells</a:t>
            </a:r>
          </a:p>
          <a:p>
            <a:r>
              <a:rPr lang="en-US" sz="2800"/>
              <a:t>Because normal body cells are unaffected, immune response is not launched</a:t>
            </a:r>
          </a:p>
        </p:txBody>
      </p:sp>
      <p:pic>
        <p:nvPicPr>
          <p:cNvPr id="33796" name="Picture 4" descr="F:\College Stuff\Student Teaching - De Soto\8th Grade\Immune System\aids_virus_dh_561db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613" y="2262188"/>
            <a:ext cx="3352800" cy="322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AIDS</a:t>
            </a:r>
            <a:br>
              <a:rPr lang="en-US"/>
            </a:br>
            <a:r>
              <a:rPr lang="en-US" sz="2400"/>
              <a:t>~The Modern Plague~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The HIV virus doesn’t kill you – it cripples your immune system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With your immune system shut down, common diseases that your immune system normally could defeat become life-threatening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Can show no effects for several months all the way up to 10 years</a:t>
            </a:r>
          </a:p>
        </p:txBody>
      </p:sp>
      <p:pic>
        <p:nvPicPr>
          <p:cNvPr id="34820" name="Picture 4" descr="F:\College Stuff\Student Teaching - De Soto\8th Grade\Immune System\aids-patient-984747-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81200"/>
            <a:ext cx="2903538" cy="4400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00400" cy="1143000"/>
          </a:xfrm>
        </p:spPr>
        <p:txBody>
          <a:bodyPr/>
          <a:lstStyle/>
          <a:p>
            <a:r>
              <a:rPr lang="en-US"/>
              <a:t>AIDS</a:t>
            </a:r>
            <a:br>
              <a:rPr lang="en-US"/>
            </a:br>
            <a:r>
              <a:rPr lang="en-US" sz="2400"/>
              <a:t>~The Silent Spread~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362200" cy="4114800"/>
          </a:xfrm>
        </p:spPr>
        <p:txBody>
          <a:bodyPr/>
          <a:lstStyle/>
          <a:p>
            <a:r>
              <a:rPr lang="en-US" sz="2400"/>
              <a:t>Transmitted by sexual contact, blood transfusions, contaminated needles</a:t>
            </a:r>
          </a:p>
          <a:p>
            <a:r>
              <a:rPr lang="en-US" sz="2400"/>
              <a:t>As of 2007, it affects an estimated 33.2 million people</a:t>
            </a:r>
          </a:p>
          <a:p>
            <a:endParaRPr lang="en-US" sz="2400"/>
          </a:p>
        </p:txBody>
      </p:sp>
      <p:pic>
        <p:nvPicPr>
          <p:cNvPr id="35844" name="Picture 4" descr="F:\College Stuff\Student Teaching - De Soto\8th Grade\Immune System\800px-People_living_with_HIV_AIDS_world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779838"/>
            <a:ext cx="6248400" cy="2890837"/>
          </a:xfrm>
          <a:prstGeom prst="rect">
            <a:avLst/>
          </a:prstGeom>
          <a:noFill/>
        </p:spPr>
      </p:pic>
      <p:pic>
        <p:nvPicPr>
          <p:cNvPr id="35845" name="Picture 5" descr="F:\College Stuff\Student Teaching - De Soto\8th Grade\Immune System\AIDS_Map_Adult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04800"/>
            <a:ext cx="6248400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First Line of Defense</a:t>
            </a:r>
            <a:br>
              <a:rPr lang="en-US"/>
            </a:br>
            <a:r>
              <a:rPr lang="en-US" sz="3600"/>
              <a:t>~Skin~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05200" cy="426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The dead, outer layer of skin, known as the </a:t>
            </a:r>
            <a:r>
              <a:rPr lang="en-US" sz="2800" b="1"/>
              <a:t>epidermis</a:t>
            </a:r>
            <a:r>
              <a:rPr lang="en-US" sz="2800"/>
              <a:t>, forms a shield against invaders and secretes chemicals that kill potential invaders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You shed between 40 – 50 thousand skin cells every day!</a:t>
            </a:r>
          </a:p>
        </p:txBody>
      </p:sp>
      <p:pic>
        <p:nvPicPr>
          <p:cNvPr id="4100" name="Picture 4" descr="F:\College Stuff\Student Teaching - De Soto\8th Grade\Immune System\epidermis-sb3849-sw.jpg"/>
          <p:cNvPicPr>
            <a:picLocks noChangeAspect="1" noChangeArrowheads="1"/>
          </p:cNvPicPr>
          <p:nvPr/>
        </p:nvPicPr>
        <p:blipFill>
          <a:blip r:embed="rId2" cstate="print"/>
          <a:srcRect b="14000"/>
          <a:stretch>
            <a:fillRect/>
          </a:stretch>
        </p:blipFill>
        <p:spPr bwMode="auto">
          <a:xfrm>
            <a:off x="4419600" y="2667000"/>
            <a:ext cx="4419600" cy="2851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As you breathe in, foreign particles and bacteria bump into </a:t>
            </a:r>
            <a:r>
              <a:rPr lang="en-US" sz="2800" b="1"/>
              <a:t>mucus</a:t>
            </a:r>
            <a:r>
              <a:rPr lang="en-US" sz="2800"/>
              <a:t> throughout your respiratory system and become stuck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/>
              <a:t>Hair-like structures called </a:t>
            </a:r>
            <a:r>
              <a:rPr lang="en-US" sz="2800" b="1"/>
              <a:t>cilia</a:t>
            </a:r>
            <a:r>
              <a:rPr lang="en-US" sz="2800"/>
              <a:t> sweep this mucus into the throat for coughing or swallowing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First Line of Defense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~Mucus and Cilia~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419600" y="60198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</a:rPr>
              <a:t>Don’t swallowed bacteria have a good chance of infecting you?</a:t>
            </a:r>
          </a:p>
        </p:txBody>
      </p:sp>
      <p:pic>
        <p:nvPicPr>
          <p:cNvPr id="5126" name="Picture 6" descr="F:\College Stuff\Student Teaching - De Soto\8th Grade\Immune System\c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91000"/>
            <a:ext cx="2743200" cy="1674813"/>
          </a:xfrm>
          <a:prstGeom prst="rect">
            <a:avLst/>
          </a:prstGeom>
          <a:noFill/>
        </p:spPr>
      </p:pic>
      <p:pic>
        <p:nvPicPr>
          <p:cNvPr id="5127" name="Picture 7" descr="F:\College Stuff\Student Teaching - De Soto\8th Grade\Immune System\snee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200400" cy="212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First Line of Defense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~Saliva~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4676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What’s the first thing you do when you cut your finger?</a:t>
            </a: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0" y="3352800"/>
            <a:ext cx="8788400" cy="2762250"/>
            <a:chOff x="0" y="2112"/>
            <a:chExt cx="5536" cy="1740"/>
          </a:xfrm>
        </p:grpSpPr>
        <p:pic>
          <p:nvPicPr>
            <p:cNvPr id="6150" name="Picture 6" descr="F:\College Stuff\Student Teaching - De Soto\8th Grade\Immune System\501-Fred_Rui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2256"/>
              <a:ext cx="2128" cy="159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0" y="2112"/>
              <a:ext cx="340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-"/>
              </a:pPr>
              <a:r>
                <a:rPr lang="en-US" sz="3200" b="1">
                  <a:solidFill>
                    <a:schemeClr val="bg1"/>
                  </a:solidFill>
                </a:rPr>
                <a:t>Saliva</a:t>
              </a:r>
              <a:r>
                <a:rPr lang="en-US" sz="3200">
                  <a:solidFill>
                    <a:schemeClr val="bg1"/>
                  </a:solidFill>
                </a:rPr>
                <a:t> contains many chemicals that break down bacteria</a:t>
              </a:r>
            </a:p>
            <a:p>
              <a:pPr marL="342900" indent="-342900">
                <a:spcBef>
                  <a:spcPct val="20000"/>
                </a:spcBef>
                <a:buFontTx/>
                <a:buChar char="-"/>
              </a:pPr>
              <a:r>
                <a:rPr lang="en-US" sz="3200">
                  <a:solidFill>
                    <a:schemeClr val="bg1"/>
                  </a:solidFill>
                </a:rPr>
                <a:t>Thousands of different types of bacteria can survive these chemicals, however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46482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/>
              <a:t>Swallowed bacteria are broken down by incredibly strong acids in the stomach that break down your food</a:t>
            </a:r>
          </a:p>
          <a:p>
            <a:pPr>
              <a:buFontTx/>
              <a:buChar char="-"/>
            </a:pPr>
            <a:r>
              <a:rPr lang="en-US" sz="2800"/>
              <a:t>The stomach must produce a coating of special mucus or this acid would eat through the stomach!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First Line of Defense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~Stomach Acid~</a:t>
            </a:r>
          </a:p>
        </p:txBody>
      </p:sp>
      <p:pic>
        <p:nvPicPr>
          <p:cNvPr id="7173" name="Picture 5" descr="F:\College Stuff\Student Teaching - De Soto\8th Grade\Immune System\stomach 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242887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 of the human body as a hollow plastic tube…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191000"/>
            <a:ext cx="7620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The food is digested within the hole in the tube, but it never actually enters into the solid plastic material.</a:t>
            </a:r>
          </a:p>
        </p:txBody>
      </p:sp>
      <p:pic>
        <p:nvPicPr>
          <p:cNvPr id="8196" name="Picture 4" descr="G:\Student Teaching - De Soto\7th Grade\Excretory System\hollow%20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3048000" cy="2028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457200" y="6035675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Tube inner surface   ~Digestive System~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400800" y="6035675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Plastic interior  ~Body~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0" y="6035675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Tube outer surface  ~Skin~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1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4000"/>
              <a:t>Escherichia coli</a:t>
            </a:r>
            <a:br>
              <a:rPr lang="en-US" sz="4000"/>
            </a:br>
            <a:r>
              <a:rPr lang="en-US" sz="4000"/>
              <a:t>is common and plentiful in all of our digestive tracts.  Why are we all not sick?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381000" y="3048000"/>
            <a:ext cx="8585200" cy="3505200"/>
            <a:chOff x="240" y="1920"/>
            <a:chExt cx="5408" cy="2208"/>
          </a:xfrm>
        </p:grpSpPr>
        <p:pic>
          <p:nvPicPr>
            <p:cNvPr id="14340" name="Picture 4" descr="F:\College Stuff\Student Teaching - De Soto\8th Grade\Immune System\e_col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2" y="1968"/>
              <a:ext cx="2816" cy="203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40" y="1920"/>
              <a:ext cx="2448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>
                  <a:solidFill>
                    <a:schemeClr val="bg1"/>
                  </a:solidFill>
                </a:rPr>
                <a:t>These bacteria are technically </a:t>
              </a:r>
              <a:r>
                <a:rPr lang="en-US" b="1">
                  <a:solidFill>
                    <a:schemeClr val="bg1"/>
                  </a:solidFill>
                </a:rPr>
                <a:t>outside </a:t>
              </a:r>
              <a:r>
                <a:rPr lang="en-US">
                  <a:solidFill>
                    <a:schemeClr val="bg1"/>
                  </a:solidFill>
                </a:rPr>
                <a:t>the body and aid in digesting material we cannot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>
                  <a:solidFill>
                    <a:schemeClr val="bg1"/>
                  </a:solidFill>
                </a:rPr>
                <a:t>Only if E.Coli are introduced in an unnatural manner can they break through the first line of defense and harm us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8768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dirty="0"/>
              <a:t>Injured body cells release chemicals called </a:t>
            </a:r>
            <a:r>
              <a:rPr lang="en-US" b="1" dirty="0"/>
              <a:t>histamines</a:t>
            </a:r>
            <a:r>
              <a:rPr lang="en-US" dirty="0"/>
              <a:t>, which begin </a:t>
            </a:r>
            <a:r>
              <a:rPr lang="en-US" b="1" dirty="0"/>
              <a:t>inflammatory response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dirty="0"/>
              <a:t>Capillaries dilate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dirty="0" err="1"/>
              <a:t>Pyrogens</a:t>
            </a:r>
            <a:r>
              <a:rPr lang="en-US" dirty="0"/>
              <a:t> released, reach hypothalamus, and temperature rises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dirty="0"/>
              <a:t>Pain receptors activate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dirty="0"/>
              <a:t>WBCs flock to infected area like sharks to blood</a:t>
            </a:r>
          </a:p>
          <a:p>
            <a:pPr lvl="2">
              <a:lnSpc>
                <a:spcPct val="90000"/>
              </a:lnSpc>
              <a:buFontTx/>
              <a:buChar char="-"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Second Line of Defense</a:t>
            </a:r>
            <a:br>
              <a:rPr lang="en-US" dirty="0"/>
            </a:br>
            <a:r>
              <a:rPr lang="en-US" sz="2800" dirty="0"/>
              <a:t>~The Inflammatory Response~</a:t>
            </a:r>
          </a:p>
        </p:txBody>
      </p:sp>
      <p:pic>
        <p:nvPicPr>
          <p:cNvPr id="24580" name="Picture 4" descr="F:\College Stuff\Student Teaching - De Soto\8th Grade\Immune System\inflam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200"/>
            <a:ext cx="3200400" cy="2400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4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1092</Words>
  <Application>Microsoft Office PowerPoint</Application>
  <PresentationFormat>On-screen Show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The Human Immune System</vt:lpstr>
      <vt:lpstr>What is the immune system?</vt:lpstr>
      <vt:lpstr>The First Line of Defense ~Skin~</vt:lpstr>
      <vt:lpstr>Slide 4</vt:lpstr>
      <vt:lpstr>Slide 5</vt:lpstr>
      <vt:lpstr>Slide 6</vt:lpstr>
      <vt:lpstr>Think of the human body as a hollow plastic tube…</vt:lpstr>
      <vt:lpstr>Escherichia coli is common and plentiful in all of our digestive tracts.  Why are we all not sick?</vt:lpstr>
      <vt:lpstr>The Second Line of Defense ~The Inflammatory Response~</vt:lpstr>
      <vt:lpstr>The Third Line of Defense ~The Immune Response~</vt:lpstr>
      <vt:lpstr>Slide 11</vt:lpstr>
      <vt:lpstr>~White Blood Cells~</vt:lpstr>
      <vt:lpstr>White Blood Cells ~T-Cells~</vt:lpstr>
      <vt:lpstr>Slide 14</vt:lpstr>
      <vt:lpstr>~Antibodies~</vt:lpstr>
      <vt:lpstr>Antibody Production</vt:lpstr>
      <vt:lpstr>Immunity</vt:lpstr>
      <vt:lpstr>Slide 18</vt:lpstr>
      <vt:lpstr>What is immunity?</vt:lpstr>
      <vt:lpstr>Active Immunity</vt:lpstr>
      <vt:lpstr>How long does active immunity last?</vt:lpstr>
      <vt:lpstr>Think the flu is no big deal?</vt:lpstr>
      <vt:lpstr>Passive Immunity</vt:lpstr>
      <vt:lpstr>Immune Disorders ~Allergies~</vt:lpstr>
      <vt:lpstr>Aquired Immune Deficiency Syndrome</vt:lpstr>
      <vt:lpstr>AIDS ~The Modern Plague~</vt:lpstr>
      <vt:lpstr>AIDS ~The Silent Spread~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KPaprocki</dc:creator>
  <cp:lastModifiedBy>acochran</cp:lastModifiedBy>
  <cp:revision>42</cp:revision>
  <dcterms:created xsi:type="dcterms:W3CDTF">2009-01-12T05:02:24Z</dcterms:created>
  <dcterms:modified xsi:type="dcterms:W3CDTF">2013-12-02T20:48:33Z</dcterms:modified>
</cp:coreProperties>
</file>